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479" r:id="rId2"/>
    <p:sldId id="401" r:id="rId3"/>
    <p:sldId id="402" r:id="rId4"/>
    <p:sldId id="483" r:id="rId5"/>
    <p:sldId id="484" r:id="rId6"/>
    <p:sldId id="494" r:id="rId7"/>
    <p:sldId id="495" r:id="rId8"/>
    <p:sldId id="485" r:id="rId9"/>
    <p:sldId id="498" r:id="rId10"/>
    <p:sldId id="489" r:id="rId11"/>
    <p:sldId id="496" r:id="rId12"/>
    <p:sldId id="497" r:id="rId13"/>
    <p:sldId id="486" r:id="rId14"/>
    <p:sldId id="487" r:id="rId15"/>
    <p:sldId id="493" r:id="rId16"/>
    <p:sldId id="480" r:id="rId17"/>
    <p:sldId id="481" r:id="rId18"/>
    <p:sldId id="491" r:id="rId19"/>
    <p:sldId id="482" r:id="rId20"/>
    <p:sldId id="492" r:id="rId21"/>
    <p:sldId id="490" r:id="rId22"/>
    <p:sldId id="488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B9ECF4-71B7-F148-A706-52AECE8FD5B6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07A249-39C6-4348-BCBE-3B8A3E4AFB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8937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Présenter problématique et </a:t>
            </a:r>
            <a:r>
              <a:rPr lang="fr-FR" dirty="0" err="1"/>
              <a:t>méthodo</a:t>
            </a:r>
            <a:r>
              <a:rPr lang="fr-FR" dirty="0"/>
              <a:t> plutôt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122AFE-2E14-C942-9EC7-8254E02C034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0585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83A681-A095-8F42-8AF4-F54ABB021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8F1BB81-D861-3747-846B-98D4AE7194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3801DC6-3314-5343-8788-CE4072F47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F2E520C-1830-A34B-9E81-770118BC7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9943DB-1D54-D842-A747-CE5FF26AC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7877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6E97A6-0F07-8B45-94F0-24823714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91C9FA0-F2E6-D64F-84CB-909E59ADE4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C684F0-A0A4-9A4C-B23D-EC187255C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2175A4-196B-9847-B5E6-76237A69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04BAC68-E316-EF4E-8912-691D01626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0473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A650019-E019-0C43-B4C2-CF8EF8C556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52BE50F-9FFA-9A46-BEB3-5125CD854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C39A50-4C6C-3149-91CD-7CD44C6D3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06ADB4-104F-7944-A756-99B42018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32853B-9164-E043-AB90-516BB62B6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2915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50F2D3-1475-C747-B074-3A7F47829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92B528-AD8C-AC41-92B1-B52B90CDA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D78498-E068-2F4C-93FA-838177192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CB1ACB-A933-784C-94BC-4380603E8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D07DCC-D36F-D54A-9B8B-DAAC1453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16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7D1A01-75D1-9D4C-AF18-DB9929B6F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F2173FA-B769-0A4A-BA9B-F13B9D248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F569BC-C6D4-1544-AAF4-343125222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63ADFAF-EC56-EA4D-B0DF-186B1D21C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931F76-F867-3E4E-9C36-60D4E88F6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9649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8AF55A-6D7F-724A-8E6B-ED521D182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80AFF7-7956-FE4C-91D8-2D6F4AEC8C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B3D7B59-FF20-C746-8E82-14A9DCF78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A6CEBFC-F7A3-C24C-BD2E-2FD8EA53A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1B3A2A3-D207-F249-8732-5D9112E51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05116E-8E42-5740-9D89-96C2F0A52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0215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4F5994-48F0-A546-BF5C-475EE1468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CACBF2E-9556-064E-BC80-AAE86AAED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C01AE94-18B8-3841-9185-6A4473B80D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FA21E7B-B034-9B4B-8306-858E678A09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C874FDF-0D10-D94F-B090-A50547C74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E38943D-3AEB-A54A-BFC8-D9E2A22B7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F971302-8CED-5A48-8A21-47E65AB21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0F22CAF-C78E-0143-9D1E-D147B0A2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2759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2471A7-A8C9-A848-90DB-EE82FB44A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15DE13D-7910-7643-A520-F9A18C613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1850496-239D-FB49-A078-1087FA26A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3796633-218E-7746-B140-AD0406BAE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3984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A95288E-4831-7C43-A60C-0668BFCBB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64BB3E5-DE91-2A4C-932C-DCF4E5769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3F08A33-AEE2-F449-97D4-4CE39EF66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3730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E54FA2-F247-E640-AFE5-0C1F15502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F944CB-A77E-C049-A4FA-D919E2D1A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4F0CEB5-460A-A44D-B8C0-0CD13992A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BB9C99-93F6-504D-8CF6-163B8DEA7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B2024DD-AB8A-E240-BFC8-16BD94AB8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053CD9E-3432-F54D-8ECA-FDFC1CF1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5042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4524CB-0A0E-DB4F-8EB1-93875C019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0B5F09C-5C40-EF4B-A62C-4276B71E8A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59A28EB-5E8D-B249-ADCE-724A3454C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3395639-30E3-F74F-9716-AB8C88F30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234AAC3-3A78-914D-8CBE-01E81F1AE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62D70FB-C0DD-B544-BF16-8DC811DC0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4901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FE147F5-558F-BB42-8A3F-64222EDEB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A51F2DC-043B-3146-83E9-D5B5C7A05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53EA25-CD16-4D4F-87DC-CFC5885F60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A50B9-EE9D-B347-9661-7EA0ED1E59FC}" type="datetimeFigureOut">
              <a:rPr lang="fr-FR" smtClean="0"/>
              <a:t>24/01/2021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4CE5A9D-890E-4B45-966C-4C98E9BBDD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815709-E80F-6046-8CEA-22DB326189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DA4D1-54E0-CF46-BD3F-67389330FB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6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ouphix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ous-titre 2"/>
          <p:cNvSpPr txBox="1">
            <a:spLocks/>
          </p:cNvSpPr>
          <p:nvPr/>
        </p:nvSpPr>
        <p:spPr>
          <a:xfrm>
            <a:off x="3507389" y="4733744"/>
            <a:ext cx="5108910" cy="12657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b="1" dirty="0">
                <a:solidFill>
                  <a:schemeClr val="tx1"/>
                </a:solidFill>
              </a:rPr>
              <a:t>Thomas Gargot, </a:t>
            </a:r>
          </a:p>
          <a:p>
            <a:r>
              <a:rPr lang="fr-FR" sz="2000" dirty="0">
                <a:solidFill>
                  <a:schemeClr val="tx1"/>
                </a:solidFill>
              </a:rPr>
              <a:t>CCA Pédopsychiatrie </a:t>
            </a:r>
          </a:p>
          <a:p>
            <a:r>
              <a:rPr lang="fr-FR" sz="2000" dirty="0">
                <a:solidFill>
                  <a:schemeClr val="tx1"/>
                </a:solidFill>
              </a:rPr>
              <a:t>Etudiant en thèse d’informatique, </a:t>
            </a:r>
            <a:r>
              <a:rPr lang="fr-FR" sz="2000" dirty="0" err="1">
                <a:solidFill>
                  <a:schemeClr val="tx1"/>
                </a:solidFill>
              </a:rPr>
              <a:t>MSc</a:t>
            </a:r>
            <a:r>
              <a:rPr lang="fr-FR" sz="2000" dirty="0">
                <a:solidFill>
                  <a:schemeClr val="tx1"/>
                </a:solidFill>
              </a:rPr>
              <a:t> </a:t>
            </a:r>
            <a:r>
              <a:rPr lang="fr-FR" sz="2000" dirty="0" err="1">
                <a:solidFill>
                  <a:schemeClr val="tx1"/>
                </a:solidFill>
              </a:rPr>
              <a:t>Sci</a:t>
            </a:r>
            <a:r>
              <a:rPr lang="fr-FR" sz="2000" dirty="0">
                <a:solidFill>
                  <a:schemeClr val="tx1"/>
                </a:solidFill>
              </a:rPr>
              <a:t> </a:t>
            </a:r>
            <a:r>
              <a:rPr lang="fr-FR" sz="2000" dirty="0" err="1">
                <a:solidFill>
                  <a:schemeClr val="tx1"/>
                </a:solidFill>
              </a:rPr>
              <a:t>Cog</a:t>
            </a:r>
            <a:endParaRPr lang="fr-FR" sz="2000" dirty="0">
              <a:solidFill>
                <a:schemeClr val="tx1"/>
              </a:solidFill>
            </a:endParaRPr>
          </a:p>
          <a:p>
            <a:r>
              <a:rPr lang="fr-FR" sz="2000" dirty="0">
                <a:solidFill>
                  <a:schemeClr val="tx1"/>
                </a:solidFill>
              </a:rPr>
              <a:t> </a:t>
            </a:r>
            <a:r>
              <a:rPr lang="fr-FR" altLang="fr-FR" sz="2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Times" pitchFamily="2" charset="0"/>
                <a:hlinkClick r:id="rId3"/>
              </a:rPr>
              <a:t>@ouphix</a:t>
            </a:r>
            <a:endParaRPr lang="fr-FR" altLang="fr-FR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fr-FR" sz="2400" dirty="0">
              <a:solidFill>
                <a:schemeClr val="tx1"/>
              </a:solidFill>
            </a:endParaRPr>
          </a:p>
          <a:p>
            <a:endParaRPr lang="fr-FR" sz="24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033158" y="6406372"/>
            <a:ext cx="21588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/>
              <a:t>26 janvier, 2021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36F4F879-D059-EF4D-92E1-3B129F1A8F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31" name="Image 1" descr="Une image contenant graphiques vectoriels&#10;&#10;Description générée automatiquement">
            <a:extLst>
              <a:ext uri="{FF2B5EF4-FFF2-40B4-BE49-F238E27FC236}">
                <a16:creationId xmlns:a16="http://schemas.microsoft.com/office/drawing/2014/main" id="{6D639957-543D-4C44-BB64-7C36434A3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170" y="5999533"/>
            <a:ext cx="350746" cy="284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B6220599-0877-8046-A500-97B93C6FC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490" y="5009166"/>
            <a:ext cx="1254242" cy="176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12E56816-8CE4-9A49-B2E4-612CC43DD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3968" y="3999973"/>
            <a:ext cx="1744662" cy="141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B8FA4A5B-2861-294F-B51B-ACB7AFEF8D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3041" y="82296"/>
            <a:ext cx="9017607" cy="391881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B9F0665-7F37-8543-A35C-3147F97393AB}"/>
              </a:ext>
            </a:extLst>
          </p:cNvPr>
          <p:cNvSpPr/>
          <p:nvPr/>
        </p:nvSpPr>
        <p:spPr>
          <a:xfrm>
            <a:off x="10033158" y="4182761"/>
            <a:ext cx="21588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/>
              <a:t>IF 5</a:t>
            </a:r>
          </a:p>
          <a:p>
            <a:r>
              <a:rPr lang="fr-FR" b="1" dirty="0"/>
              <a:t>H index 74</a:t>
            </a:r>
          </a:p>
        </p:txBody>
      </p:sp>
    </p:spTree>
    <p:extLst>
      <p:ext uri="{BB962C8B-B14F-4D97-AF65-F5344CB8AC3E}">
        <p14:creationId xmlns:p14="http://schemas.microsoft.com/office/powerpoint/2010/main" val="4175156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DD07C1-BAE4-C348-AF7F-22E94A16C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200" b="1" dirty="0"/>
              <a:t>Epidémiologie </a:t>
            </a:r>
          </a:p>
          <a:p>
            <a:pPr lvl="2"/>
            <a:r>
              <a:rPr lang="fr-FR" sz="2400" dirty="0"/>
              <a:t>&gt; 100 cas décrits. </a:t>
            </a:r>
            <a:r>
              <a:rPr lang="fr-FR" sz="2400" dirty="0" err="1"/>
              <a:t>Sex</a:t>
            </a:r>
            <a:r>
              <a:rPr lang="fr-FR" sz="2400" dirty="0"/>
              <a:t> ratio 3 femmes pour 1 homme</a:t>
            </a:r>
            <a:endParaRPr lang="fr-FR" sz="2400" b="1" dirty="0"/>
          </a:p>
          <a:p>
            <a:pPr lvl="2"/>
            <a:endParaRPr lang="fr-FR" b="1" dirty="0"/>
          </a:p>
          <a:p>
            <a:r>
              <a:rPr lang="fr-FR" sz="2200" b="1" dirty="0"/>
              <a:t>Etiologie</a:t>
            </a:r>
            <a:r>
              <a:rPr lang="fr-FR" b="1" dirty="0"/>
              <a:t> </a:t>
            </a:r>
          </a:p>
          <a:p>
            <a:pPr lvl="1"/>
            <a:r>
              <a:rPr lang="fr-FR" dirty="0"/>
              <a:t>groupe des syndromes </a:t>
            </a:r>
            <a:r>
              <a:rPr lang="fr-FR" dirty="0" err="1"/>
              <a:t>lipodystrophiques</a:t>
            </a:r>
            <a:r>
              <a:rPr lang="fr-FR" dirty="0"/>
              <a:t> caractérisés par une perte de tissu adipeux, et est un syndrome d'</a:t>
            </a:r>
            <a:r>
              <a:rPr lang="fr-FR" dirty="0" err="1"/>
              <a:t>insulino</a:t>
            </a:r>
            <a:r>
              <a:rPr lang="fr-FR" dirty="0"/>
              <a:t>-résistance entraînant un risque cardiovasculaire accru. La </a:t>
            </a:r>
            <a:r>
              <a:rPr lang="fr-FR" dirty="0" err="1"/>
              <a:t>lipodystrophie</a:t>
            </a:r>
            <a:r>
              <a:rPr lang="fr-FR" dirty="0"/>
              <a:t> généralisée acquise est liée à une perte sélective du tissu adipeux sous-cutané </a:t>
            </a:r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0B4751BC-505E-3141-AAEF-E19743903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Lipodystrophie</a:t>
            </a:r>
            <a:r>
              <a:rPr lang="fr-FR" b="1" dirty="0"/>
              <a:t> généralisée acquise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15031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FBCE10-E42A-7E48-992E-7D04B04C5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fr-FR" b="1" dirty="0"/>
              <a:t>Obésité par déficit congénital en leptine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1C768C-0C85-494D-A735-0CC59590C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128714"/>
            <a:ext cx="11125200" cy="5729286"/>
          </a:xfrm>
        </p:spPr>
        <p:txBody>
          <a:bodyPr>
            <a:noAutofit/>
          </a:bodyPr>
          <a:lstStyle/>
          <a:p>
            <a:r>
              <a:rPr lang="fr-FR" sz="2200" b="1" dirty="0"/>
              <a:t>Epidémiologie </a:t>
            </a:r>
            <a:r>
              <a:rPr lang="fr-FR" sz="2200" dirty="0"/>
              <a:t>(30 patients décrits)</a:t>
            </a:r>
          </a:p>
          <a:p>
            <a:r>
              <a:rPr lang="fr-FR" sz="2200" b="1" dirty="0"/>
              <a:t>Description clinique </a:t>
            </a:r>
          </a:p>
          <a:p>
            <a:pPr lvl="1"/>
            <a:r>
              <a:rPr lang="fr-FR" dirty="0"/>
              <a:t>hyperphagie sévère depuis la petite enfance, poids de naissance, normal, deviennent rapidement obèses au cours de l'enfance. </a:t>
            </a:r>
          </a:p>
          <a:p>
            <a:pPr lvl="1"/>
            <a:r>
              <a:rPr lang="fr-FR" dirty="0"/>
              <a:t>susceptibilité aux infections, nombre réduit de LT CD4+ ; </a:t>
            </a:r>
            <a:r>
              <a:rPr lang="fr-FR" dirty="0" err="1"/>
              <a:t>pb</a:t>
            </a:r>
            <a:r>
              <a:rPr lang="fr-FR" dirty="0"/>
              <a:t> prolifération des lymphocytes </a:t>
            </a:r>
            <a:r>
              <a:rPr lang="fr-FR" dirty="0" err="1"/>
              <a:t>T</a:t>
            </a:r>
            <a:r>
              <a:rPr lang="fr-FR" dirty="0"/>
              <a:t> et de la production de cytokines. </a:t>
            </a:r>
          </a:p>
          <a:p>
            <a:pPr lvl="1"/>
            <a:r>
              <a:rPr lang="fr-FR" dirty="0" err="1"/>
              <a:t>H</a:t>
            </a:r>
            <a:r>
              <a:rPr lang="fr-FR" baseline="30000" dirty="0" err="1"/>
              <a:t>e</a:t>
            </a:r>
            <a:r>
              <a:rPr lang="fr-FR" dirty="0" err="1"/>
              <a:t>insulinémie</a:t>
            </a:r>
            <a:r>
              <a:rPr lang="fr-FR" dirty="0"/>
              <a:t>, une âge osseux avancé, une </a:t>
            </a:r>
            <a:r>
              <a:rPr lang="fr-FR" dirty="0" err="1"/>
              <a:t>H</a:t>
            </a:r>
            <a:r>
              <a:rPr lang="fr-FR" baseline="30000" dirty="0" err="1"/>
              <a:t>o</a:t>
            </a:r>
            <a:r>
              <a:rPr lang="fr-FR" dirty="0" err="1"/>
              <a:t>thyroïdie</a:t>
            </a:r>
            <a:r>
              <a:rPr lang="fr-FR" dirty="0"/>
              <a:t> hypothalamique et un </a:t>
            </a:r>
            <a:r>
              <a:rPr lang="fr-FR" dirty="0" err="1"/>
              <a:t>H</a:t>
            </a:r>
            <a:r>
              <a:rPr lang="fr-FR" baseline="30000" dirty="0" err="1"/>
              <a:t>o</a:t>
            </a:r>
            <a:r>
              <a:rPr lang="fr-FR" dirty="0" err="1"/>
              <a:t>gonadisme</a:t>
            </a:r>
            <a:r>
              <a:rPr lang="fr-FR" dirty="0"/>
              <a:t> </a:t>
            </a:r>
            <a:r>
              <a:rPr lang="fr-FR" dirty="0" err="1"/>
              <a:t>hypogonadotrophique</a:t>
            </a:r>
            <a:r>
              <a:rPr lang="fr-FR" dirty="0"/>
              <a:t> entraînant une absence de puberté.</a:t>
            </a:r>
          </a:p>
          <a:p>
            <a:r>
              <a:rPr lang="fr-FR" sz="2200" b="1" dirty="0"/>
              <a:t>Etiologie </a:t>
            </a:r>
          </a:p>
          <a:p>
            <a:pPr lvl="1"/>
            <a:r>
              <a:rPr lang="fr-FR" dirty="0"/>
              <a:t>Alors que la majorité des patients obèses présente une </a:t>
            </a:r>
            <a:r>
              <a:rPr lang="fr-FR" dirty="0" err="1"/>
              <a:t>hyperleptinémie</a:t>
            </a:r>
            <a:r>
              <a:rPr lang="fr-FR" dirty="0"/>
              <a:t>, les personnes ayant un déficit congénital en leptine ont un niveau de leptine sérique indétectable. </a:t>
            </a:r>
          </a:p>
        </p:txBody>
      </p:sp>
    </p:spTree>
    <p:extLst>
      <p:ext uri="{BB962C8B-B14F-4D97-AF65-F5344CB8AC3E}">
        <p14:creationId xmlns:p14="http://schemas.microsoft.com/office/powerpoint/2010/main" val="3612786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13A115-8FB3-3C4E-A517-8B8B6DF9D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Tolérance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4E1849-2EC6-3244-8632-8C6F091FE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Bonne tolérance mais parfois perte de poids légère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5278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C44513-FF64-5E46-A47F-6DB62F30A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Intérêt de la leptine recombinante ? (</a:t>
            </a:r>
            <a:r>
              <a:rPr lang="fr-FR" dirty="0" err="1"/>
              <a:t>metreleptin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4986E7-4220-EB44-8410-C713823C3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Chute de la leptine avec chute de la masse graisseuse dans l’AM</a:t>
            </a:r>
          </a:p>
          <a:p>
            <a:r>
              <a:rPr lang="fr-FR" dirty="0"/>
              <a:t>Lien en leptine circulante et </a:t>
            </a:r>
            <a:r>
              <a:rPr lang="fr-FR" b="1" dirty="0"/>
              <a:t>hyperactivité?</a:t>
            </a:r>
          </a:p>
          <a:p>
            <a:r>
              <a:rPr lang="fr-FR" dirty="0"/>
              <a:t>Modulation du système de récompense</a:t>
            </a:r>
          </a:p>
        </p:txBody>
      </p:sp>
    </p:spTree>
    <p:extLst>
      <p:ext uri="{BB962C8B-B14F-4D97-AF65-F5344CB8AC3E}">
        <p14:creationId xmlns:p14="http://schemas.microsoft.com/office/powerpoint/2010/main" val="2344197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51E975-670B-C146-80FC-5F1FD69BA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Méthodologie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B9DD2C-DD22-9A4A-8A77-D400061C9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Série de cas, non comparatif, mesures répétées, protocole AB</a:t>
            </a:r>
          </a:p>
          <a:p>
            <a:r>
              <a:rPr lang="fr-FR" dirty="0"/>
              <a:t>Suivi 14 semaines</a:t>
            </a:r>
          </a:p>
          <a:p>
            <a:endParaRPr lang="fr-FR" dirty="0"/>
          </a:p>
          <a:p>
            <a:r>
              <a:rPr lang="fr-FR" dirty="0"/>
              <a:t>3 patientes AN (2 restrictive, 1 purgative), âge 17-26 ans, IMC 11,4-13,4 </a:t>
            </a:r>
          </a:p>
          <a:p>
            <a:r>
              <a:rPr lang="fr-FR" dirty="0"/>
              <a:t>Introduction de </a:t>
            </a:r>
            <a:r>
              <a:rPr lang="fr-FR" dirty="0" err="1"/>
              <a:t>metreleptine</a:t>
            </a:r>
            <a:r>
              <a:rPr lang="fr-FR" dirty="0"/>
              <a:t>, dosage sur 6-14 jours</a:t>
            </a:r>
          </a:p>
        </p:txBody>
      </p:sp>
    </p:spTree>
    <p:extLst>
      <p:ext uri="{BB962C8B-B14F-4D97-AF65-F5344CB8AC3E}">
        <p14:creationId xmlns:p14="http://schemas.microsoft.com/office/powerpoint/2010/main" val="4190868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E545CF-0E79-2041-9EE7-FA27DD70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Dosage de leptine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3791A7-DD7A-1341-A210-E15A88A7D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34725" cy="4351338"/>
          </a:xfrm>
        </p:spPr>
        <p:txBody>
          <a:bodyPr/>
          <a:lstStyle/>
          <a:p>
            <a:r>
              <a:rPr lang="fr-FR" dirty="0" err="1"/>
              <a:t>Indosables</a:t>
            </a:r>
            <a:r>
              <a:rPr lang="fr-FR" dirty="0"/>
              <a:t> chez les 3 patientes (&lt;0.5 ou &lt;0.1 en fonction de la </a:t>
            </a:r>
            <a:r>
              <a:rPr lang="fr-FR" dirty="0" err="1"/>
              <a:t>technqiue</a:t>
            </a:r>
            <a:r>
              <a:rPr lang="fr-FR" dirty="0"/>
              <a:t>)</a:t>
            </a:r>
          </a:p>
          <a:p>
            <a:r>
              <a:rPr lang="fr-FR" dirty="0"/>
              <a:t>Pendant le traitement, max: 72,9 </a:t>
            </a:r>
            <a:r>
              <a:rPr lang="fr-FR" dirty="0" err="1"/>
              <a:t>ng</a:t>
            </a:r>
            <a:r>
              <a:rPr lang="fr-FR" dirty="0"/>
              <a:t>/ml (A) ; 4,4 </a:t>
            </a:r>
            <a:r>
              <a:rPr lang="fr-FR" dirty="0" err="1"/>
              <a:t>ng</a:t>
            </a:r>
            <a:r>
              <a:rPr lang="fr-FR" dirty="0"/>
              <a:t>/ml (B) ; 80,8 </a:t>
            </a:r>
            <a:r>
              <a:rPr lang="fr-FR" dirty="0" err="1"/>
              <a:t>ng</a:t>
            </a:r>
            <a:r>
              <a:rPr lang="fr-FR" dirty="0"/>
              <a:t>/ml (C) </a:t>
            </a:r>
          </a:p>
        </p:txBody>
      </p:sp>
    </p:spTree>
    <p:extLst>
      <p:ext uri="{BB962C8B-B14F-4D97-AF65-F5344CB8AC3E}">
        <p14:creationId xmlns:p14="http://schemas.microsoft.com/office/powerpoint/2010/main" val="896529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5DA121A-951A-2140-8EF3-DB05AC5CA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64" y="0"/>
            <a:ext cx="65219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2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FC3D689-1168-1843-A2B5-ED91A3598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52" y="0"/>
            <a:ext cx="6442745" cy="6858000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4576141B-5D30-074E-BE6C-7E5421781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6612" y="1825625"/>
            <a:ext cx="4167187" cy="4351338"/>
          </a:xfrm>
        </p:spPr>
        <p:txBody>
          <a:bodyPr/>
          <a:lstStyle/>
          <a:p>
            <a:r>
              <a:rPr lang="fr-FR" dirty="0"/>
              <a:t>Baisse des pensées obsédantes sur la nourriture, besoin de bouger, peur de prendre du poids, tension intérieure</a:t>
            </a:r>
          </a:p>
        </p:txBody>
      </p:sp>
    </p:spTree>
    <p:extLst>
      <p:ext uri="{BB962C8B-B14F-4D97-AF65-F5344CB8AC3E}">
        <p14:creationId xmlns:p14="http://schemas.microsoft.com/office/powerpoint/2010/main" val="2919225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E84800-B737-BC44-A841-4A294E844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58F350-126A-5B4B-B8B9-5D5FB6F1E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FBDEECC-A97D-CA46-8530-CCFD8B5CD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086" y="0"/>
            <a:ext cx="8947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07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63BB5D-8D22-EA4D-A8FC-E7ED7D802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5CDE4D-671A-0C4E-BC84-8C71AA5ED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B254988-B12E-5C4F-BD0F-93B785214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" y="927100"/>
            <a:ext cx="10833100" cy="50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503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re 1">
            <a:extLst>
              <a:ext uri="{FF2B5EF4-FFF2-40B4-BE49-F238E27FC236}">
                <a16:creationId xmlns:a16="http://schemas.microsoft.com/office/drawing/2014/main" id="{E2A3F387-CEE9-FE46-911B-8438BFFF4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fr-FR" dirty="0"/>
              <a:t>Epidémiologie de l’anorexie mentale (AM)</a:t>
            </a:r>
          </a:p>
        </p:txBody>
      </p:sp>
      <p:sp>
        <p:nvSpPr>
          <p:cNvPr id="27651" name="Espace réservé du contenu 2">
            <a:extLst>
              <a:ext uri="{FF2B5EF4-FFF2-40B4-BE49-F238E27FC236}">
                <a16:creationId xmlns:a16="http://schemas.microsoft.com/office/drawing/2014/main" id="{FC149760-9A92-2D44-A83C-28911FFFA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altLang="fr-FR" dirty="0"/>
              <a:t>Prévalence sur la vie à 0,6% dans la population adulte</a:t>
            </a:r>
          </a:p>
          <a:p>
            <a:r>
              <a:rPr lang="fr-FR" altLang="fr-FR" dirty="0"/>
              <a:t>Sex-ratio : 1 homme / 8 femmes</a:t>
            </a:r>
          </a:p>
          <a:p>
            <a:r>
              <a:rPr lang="fr-FR" altLang="fr-FR" dirty="0"/>
              <a:t>Début entre 15 et 25 ans dans 85% des cas</a:t>
            </a:r>
          </a:p>
          <a:p>
            <a:r>
              <a:rPr lang="fr-FR" altLang="fr-FR" dirty="0"/>
              <a:t>Mortalité : 1% /an, un des troubles les plus difficiles à traiter en psychiatrie</a:t>
            </a:r>
          </a:p>
          <a:p>
            <a:r>
              <a:rPr lang="fr-FR" altLang="fr-FR" dirty="0"/>
              <a:t>Evolution : </a:t>
            </a:r>
          </a:p>
          <a:p>
            <a:pPr lvl="1"/>
            <a:r>
              <a:rPr lang="fr-FR" altLang="fr-FR" dirty="0"/>
              <a:t>Rémission complète : 50%</a:t>
            </a:r>
          </a:p>
          <a:p>
            <a:pPr lvl="1"/>
            <a:r>
              <a:rPr lang="fr-FR" altLang="fr-FR" dirty="0"/>
              <a:t>Rémission partielle : 30%</a:t>
            </a:r>
          </a:p>
          <a:p>
            <a:pPr lvl="1"/>
            <a:r>
              <a:rPr lang="fr-FR" altLang="fr-FR" dirty="0"/>
              <a:t>Forme chronique ou décès : 20%</a:t>
            </a:r>
          </a:p>
          <a:p>
            <a:pPr marL="457200" lvl="1" indent="0">
              <a:buNone/>
            </a:pPr>
            <a:endParaRPr lang="fr-FR" altLang="fr-FR" dirty="0"/>
          </a:p>
        </p:txBody>
      </p:sp>
    </p:spTree>
    <p:extLst>
      <p:ext uri="{BB962C8B-B14F-4D97-AF65-F5344CB8AC3E}">
        <p14:creationId xmlns:p14="http://schemas.microsoft.com/office/powerpoint/2010/main" val="3602378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11ADE1-EA60-3C4D-BCD0-3458390E9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5A626E-5197-5241-B571-2F4A9E18D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5E64EAD-2C9A-3B48-90C6-B879B716C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371" y="0"/>
            <a:ext cx="94992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593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D70CD9-932F-0F49-A733-E5EA1D822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1475"/>
            <a:ext cx="7248524" cy="2670174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Rationnel biologique</a:t>
            </a:r>
          </a:p>
          <a:p>
            <a:r>
              <a:rPr lang="fr-FR" dirty="0"/>
              <a:t>Rapport bénéfice risque pourrait être très positif car bonne tolérance et forte mortalité</a:t>
            </a:r>
          </a:p>
          <a:p>
            <a:r>
              <a:rPr lang="fr-FR" dirty="0"/>
              <a:t>Impact cognitif intéressant sur mesures répétées</a:t>
            </a:r>
          </a:p>
          <a:p>
            <a:r>
              <a:rPr lang="fr-FR" dirty="0"/>
              <a:t>Baisse de l’anxiété et de la dépression ?</a:t>
            </a:r>
          </a:p>
          <a:p>
            <a:r>
              <a:rPr lang="fr-FR" dirty="0"/>
              <a:t>Possible effet synergique avec la psychothérapie ?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10242" name="Picture 2" descr="Nest thermostat">
            <a:extLst>
              <a:ext uri="{FF2B5EF4-FFF2-40B4-BE49-F238E27FC236}">
                <a16:creationId xmlns:a16="http://schemas.microsoft.com/office/drawing/2014/main" id="{083FFBE2-5848-2F41-B651-1AD212725B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875"/>
          <a:stretch/>
        </p:blipFill>
        <p:spPr bwMode="auto">
          <a:xfrm>
            <a:off x="1600199" y="3959226"/>
            <a:ext cx="2100262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Nest thermostat">
            <a:extLst>
              <a:ext uri="{FF2B5EF4-FFF2-40B4-BE49-F238E27FC236}">
                <a16:creationId xmlns:a16="http://schemas.microsoft.com/office/drawing/2014/main" id="{A2736AA6-683A-5F4B-8E33-7F4FB7CED4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25"/>
          <a:stretch/>
        </p:blipFill>
        <p:spPr bwMode="auto">
          <a:xfrm>
            <a:off x="8086724" y="54769"/>
            <a:ext cx="1709737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80CCA96-B668-6C4D-9D37-518C9722F11D}"/>
              </a:ext>
            </a:extLst>
          </p:cNvPr>
          <p:cNvSpPr/>
          <p:nvPr/>
        </p:nvSpPr>
        <p:spPr>
          <a:xfrm>
            <a:off x="3700461" y="3551699"/>
            <a:ext cx="6096000" cy="31916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prstClr val="black"/>
                </a:solidFill>
              </a:rPr>
              <a:t>Pas de comparatif, pas de description psychothérapie (traitement de référence)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prstClr val="black"/>
                </a:solidFill>
              </a:rPr>
              <a:t>Traitement court (12 semaines)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prstClr val="black"/>
                </a:solidFill>
              </a:rPr>
              <a:t>Impact sur des critères de jugements plus durs : le poids, la mortalité? 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prstClr val="black"/>
                </a:solidFill>
              </a:rPr>
              <a:t>N très faible</a:t>
            </a:r>
          </a:p>
        </p:txBody>
      </p:sp>
    </p:spTree>
    <p:extLst>
      <p:ext uri="{BB962C8B-B14F-4D97-AF65-F5344CB8AC3E}">
        <p14:creationId xmlns:p14="http://schemas.microsoft.com/office/powerpoint/2010/main" val="418008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25A2FDAE-3F49-354F-8908-24D92A5C1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525" y="0"/>
            <a:ext cx="48069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CA03D25F-13BA-F645-9CFD-057E9646D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876" y="996927"/>
            <a:ext cx="4352130" cy="243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lèche vers la droite 3">
            <a:extLst>
              <a:ext uri="{FF2B5EF4-FFF2-40B4-BE49-F238E27FC236}">
                <a16:creationId xmlns:a16="http://schemas.microsoft.com/office/drawing/2014/main" id="{25BC51B0-31AB-FE4C-9FA8-8215CAB0D585}"/>
              </a:ext>
            </a:extLst>
          </p:cNvPr>
          <p:cNvSpPr/>
          <p:nvPr/>
        </p:nvSpPr>
        <p:spPr>
          <a:xfrm>
            <a:off x="2818608" y="2386012"/>
            <a:ext cx="1385887" cy="7429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898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re 1">
            <a:extLst>
              <a:ext uri="{FF2B5EF4-FFF2-40B4-BE49-F238E27FC236}">
                <a16:creationId xmlns:a16="http://schemas.microsoft.com/office/drawing/2014/main" id="{545F18EE-7318-CB4D-9018-8A8FF5695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fr-FR"/>
              <a:t>Critères diagnostiques (DSM 5)</a:t>
            </a:r>
          </a:p>
        </p:txBody>
      </p:sp>
      <p:sp>
        <p:nvSpPr>
          <p:cNvPr id="28675" name="Espace réservé du contenu 2">
            <a:extLst>
              <a:ext uri="{FF2B5EF4-FFF2-40B4-BE49-F238E27FC236}">
                <a16:creationId xmlns:a16="http://schemas.microsoft.com/office/drawing/2014/main" id="{BFE1042B-B437-B444-A45D-B02858632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altLang="fr-FR" sz="2400" b="1" dirty="0"/>
              <a:t>Restriction des apports énergétiques </a:t>
            </a:r>
            <a:r>
              <a:rPr lang="fr-FR" altLang="fr-FR" sz="2400" dirty="0"/>
              <a:t>par rapport aux besoins conduisant à un poids significativement bas</a:t>
            </a:r>
          </a:p>
          <a:p>
            <a:r>
              <a:rPr lang="fr-FR" altLang="fr-FR" sz="2400" b="1" dirty="0"/>
              <a:t>Peur intense de prendre du poids et de devenir gros</a:t>
            </a:r>
            <a:r>
              <a:rPr lang="fr-FR" altLang="fr-FR" sz="2400" dirty="0"/>
              <a:t>, malgré une insuffisance pondérale</a:t>
            </a:r>
          </a:p>
          <a:p>
            <a:r>
              <a:rPr lang="fr-FR" altLang="fr-FR" sz="2400" dirty="0"/>
              <a:t>Altération de la perception du poids ou de la forme de son propre corps (</a:t>
            </a:r>
            <a:r>
              <a:rPr lang="fr-FR" altLang="fr-FR" sz="2400" b="1" dirty="0" err="1"/>
              <a:t>dysmorphophobie</a:t>
            </a:r>
            <a:r>
              <a:rPr lang="fr-FR" altLang="fr-FR" sz="2400" dirty="0"/>
              <a:t>), </a:t>
            </a:r>
            <a:r>
              <a:rPr lang="fr-FR" altLang="fr-FR" sz="2400" b="1" dirty="0"/>
              <a:t>faible estime de soi</a:t>
            </a:r>
            <a:r>
              <a:rPr lang="fr-FR" altLang="fr-FR" sz="2400" dirty="0"/>
              <a:t>, ou manque de reconnaissance persistant de la </a:t>
            </a:r>
            <a:r>
              <a:rPr lang="fr-FR" altLang="fr-FR" sz="2400" b="1" dirty="0"/>
              <a:t>gravité</a:t>
            </a:r>
            <a:r>
              <a:rPr lang="fr-FR" altLang="fr-FR" sz="2400" dirty="0"/>
              <a:t> de la maigreur actuelle   </a:t>
            </a:r>
          </a:p>
        </p:txBody>
      </p:sp>
    </p:spTree>
    <p:extLst>
      <p:ext uri="{BB962C8B-B14F-4D97-AF65-F5344CB8AC3E}">
        <p14:creationId xmlns:p14="http://schemas.microsoft.com/office/powerpoint/2010/main" val="215475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5D7DA71D-2D7D-C644-8B04-913DAC143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altLang="fr-FR" b="1" dirty="0"/>
              <a:t>Traits obsessionnels fréquents </a:t>
            </a:r>
            <a:r>
              <a:rPr lang="fr-FR" altLang="fr-FR" dirty="0"/>
              <a:t>: perfectionnisme, ascétisme, perte de flexibilité, recherche de contrôle</a:t>
            </a:r>
          </a:p>
          <a:p>
            <a:r>
              <a:rPr lang="fr-FR" altLang="fr-FR" b="1" dirty="0"/>
              <a:t>Surinvestissement intellectuel</a:t>
            </a:r>
            <a:r>
              <a:rPr lang="fr-FR" altLang="fr-FR" dirty="0"/>
              <a:t>, au détriment des autres champs relationnels et affectifs</a:t>
            </a:r>
          </a:p>
          <a:p>
            <a:r>
              <a:rPr lang="fr-FR" altLang="fr-FR" b="1" dirty="0"/>
              <a:t>Altération de la sexualité : </a:t>
            </a:r>
            <a:r>
              <a:rPr lang="fr-FR" altLang="fr-FR" dirty="0"/>
              <a:t>désinvestie ou à l’inverse hyperactive</a:t>
            </a:r>
          </a:p>
          <a:p>
            <a:r>
              <a:rPr lang="fr-FR" altLang="fr-FR" b="1" dirty="0"/>
              <a:t>Aménorrhée ++ : </a:t>
            </a:r>
            <a:r>
              <a:rPr lang="fr-FR" altLang="fr-FR" dirty="0"/>
              <a:t>facteur de gravité</a:t>
            </a:r>
          </a:p>
          <a:p>
            <a:r>
              <a:rPr lang="fr-FR" altLang="fr-FR" b="1" dirty="0"/>
              <a:t>Retentissement physique : </a:t>
            </a:r>
            <a:r>
              <a:rPr lang="fr-FR" altLang="fr-FR" dirty="0"/>
              <a:t>ostéoporose, amyotrophie, œdèmes, troubles </a:t>
            </a:r>
            <a:r>
              <a:rPr lang="fr-FR" altLang="fr-FR" dirty="0" err="1"/>
              <a:t>hydroélectrolytiques</a:t>
            </a:r>
            <a:r>
              <a:rPr lang="fr-FR" altLang="fr-FR" dirty="0"/>
              <a:t>,…</a:t>
            </a:r>
            <a:r>
              <a:rPr lang="fr-FR" altLang="fr-FR" b="1" dirty="0"/>
              <a:t> </a:t>
            </a:r>
          </a:p>
          <a:p>
            <a:endParaRPr lang="fr-FR" altLang="fr-FR" sz="2400" b="1" dirty="0"/>
          </a:p>
          <a:p>
            <a:endParaRPr lang="fr-FR" altLang="fr-FR" sz="2400" b="1" dirty="0"/>
          </a:p>
          <a:p>
            <a:endParaRPr lang="fr-FR" altLang="fr-FR" sz="2400" b="1" dirty="0"/>
          </a:p>
          <a:p>
            <a:endParaRPr lang="fr-FR" altLang="fr-FR" sz="2400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BC9ABDE6-C08E-3B4F-ABE0-1C7F94D93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475" y="134938"/>
            <a:ext cx="7556500" cy="995362"/>
          </a:xfrm>
        </p:spPr>
        <p:txBody>
          <a:bodyPr/>
          <a:lstStyle/>
          <a:p>
            <a:r>
              <a:rPr lang="fr-FR" altLang="fr-FR" dirty="0"/>
              <a:t>Eléments cliniques</a:t>
            </a:r>
          </a:p>
        </p:txBody>
      </p:sp>
      <p:sp>
        <p:nvSpPr>
          <p:cNvPr id="6" name="Espace réservé du texte 3">
            <a:extLst>
              <a:ext uri="{FF2B5EF4-FFF2-40B4-BE49-F238E27FC236}">
                <a16:creationId xmlns:a16="http://schemas.microsoft.com/office/drawing/2014/main" id="{7DF5DFEF-5FE6-3243-9907-086C60F1E396}"/>
              </a:ext>
            </a:extLst>
          </p:cNvPr>
          <p:cNvSpPr txBox="1">
            <a:spLocks/>
          </p:cNvSpPr>
          <p:nvPr/>
        </p:nvSpPr>
        <p:spPr>
          <a:xfrm>
            <a:off x="2022476" y="1130300"/>
            <a:ext cx="7559675" cy="7747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fr-FR"/>
              <a:t>Traits et symptômes associés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95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3">
            <a:extLst>
              <a:ext uri="{FF2B5EF4-FFF2-40B4-BE49-F238E27FC236}">
                <a16:creationId xmlns:a16="http://schemas.microsoft.com/office/drawing/2014/main" id="{0587627F-0DED-A845-B7EE-848F1352E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475" y="134938"/>
            <a:ext cx="7556500" cy="995362"/>
          </a:xfrm>
        </p:spPr>
        <p:txBody>
          <a:bodyPr/>
          <a:lstStyle/>
          <a:p>
            <a:r>
              <a:rPr lang="fr-FR" altLang="fr-FR" dirty="0"/>
              <a:t>Prise en charge médicale</a:t>
            </a:r>
          </a:p>
        </p:txBody>
      </p:sp>
      <p:sp>
        <p:nvSpPr>
          <p:cNvPr id="10" name="Espace réservé du texte 5">
            <a:extLst>
              <a:ext uri="{FF2B5EF4-FFF2-40B4-BE49-F238E27FC236}">
                <a16:creationId xmlns:a16="http://schemas.microsoft.com/office/drawing/2014/main" id="{92145678-7EF5-1542-A1A2-23B222201FB8}"/>
              </a:ext>
            </a:extLst>
          </p:cNvPr>
          <p:cNvSpPr txBox="1">
            <a:spLocks/>
          </p:cNvSpPr>
          <p:nvPr/>
        </p:nvSpPr>
        <p:spPr>
          <a:xfrm>
            <a:off x="261938" y="2860675"/>
            <a:ext cx="7559675" cy="7747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fr-FR" dirty="0"/>
              <a:t>Aspects psychothérapeutiques</a:t>
            </a:r>
          </a:p>
        </p:txBody>
      </p:sp>
      <p:sp>
        <p:nvSpPr>
          <p:cNvPr id="12" name="Espace réservé du contenu 4">
            <a:extLst>
              <a:ext uri="{FF2B5EF4-FFF2-40B4-BE49-F238E27FC236}">
                <a16:creationId xmlns:a16="http://schemas.microsoft.com/office/drawing/2014/main" id="{BDD42785-2D68-7B44-9B08-175EEBD50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8999"/>
            <a:ext cx="10515600" cy="2747963"/>
          </a:xfrm>
        </p:spPr>
        <p:txBody>
          <a:bodyPr>
            <a:normAutofit lnSpcReduction="10000"/>
          </a:bodyPr>
          <a:lstStyle/>
          <a:p>
            <a:r>
              <a:rPr lang="fr-FR" altLang="fr-FR" sz="2400" b="1" dirty="0"/>
              <a:t>Thérapie familiale+++ </a:t>
            </a:r>
            <a:r>
              <a:rPr lang="fr-FR" altLang="fr-FR" sz="2400" dirty="0"/>
              <a:t>(rigidité, sur implication, évitement du conflit, enfant comme intermédiaire dans les alliances inter générationnelles) (</a:t>
            </a:r>
            <a:r>
              <a:rPr lang="fr-FR" altLang="fr-FR" sz="2400" dirty="0" err="1"/>
              <a:t>Minuchin</a:t>
            </a:r>
            <a:r>
              <a:rPr lang="fr-FR" altLang="fr-FR" sz="2400" dirty="0"/>
              <a:t> et al., 1975 ; Watson, </a:t>
            </a:r>
            <a:r>
              <a:rPr lang="fr-FR" altLang="fr-FR" sz="2400" dirty="0" err="1"/>
              <a:t>Bulik</a:t>
            </a:r>
            <a:r>
              <a:rPr lang="fr-FR" altLang="fr-FR" sz="2400" dirty="0"/>
              <a:t>, 2013)</a:t>
            </a:r>
          </a:p>
          <a:p>
            <a:r>
              <a:rPr lang="fr-FR" altLang="fr-FR" sz="2400" b="1" dirty="0"/>
              <a:t>TCC</a:t>
            </a:r>
          </a:p>
          <a:p>
            <a:r>
              <a:rPr lang="fr-FR" altLang="fr-FR" sz="2400" dirty="0"/>
              <a:t>Entretien motivationnel, psychothérapies de soutien, thérapies psychanalytiques, approches à médiation corporelle</a:t>
            </a:r>
          </a:p>
          <a:p>
            <a:r>
              <a:rPr lang="fr-FR" altLang="fr-FR" sz="2400" dirty="0"/>
              <a:t>Pas de traitement pharmacologique spécifique</a:t>
            </a:r>
          </a:p>
        </p:txBody>
      </p:sp>
      <p:sp>
        <p:nvSpPr>
          <p:cNvPr id="13" name="Espace réservé du contenu 4">
            <a:extLst>
              <a:ext uri="{FF2B5EF4-FFF2-40B4-BE49-F238E27FC236}">
                <a16:creationId xmlns:a16="http://schemas.microsoft.com/office/drawing/2014/main" id="{37A0920A-5D0B-F041-863F-72365596C3F8}"/>
              </a:ext>
            </a:extLst>
          </p:cNvPr>
          <p:cNvSpPr txBox="1">
            <a:spLocks/>
          </p:cNvSpPr>
          <p:nvPr/>
        </p:nvSpPr>
        <p:spPr>
          <a:xfrm>
            <a:off x="990600" y="1843088"/>
            <a:ext cx="10515600" cy="2035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altLang="fr-FR" sz="2400" b="1" dirty="0"/>
              <a:t>En urgence, </a:t>
            </a:r>
          </a:p>
          <a:p>
            <a:pPr lvl="1"/>
            <a:r>
              <a:rPr lang="fr-FR" altLang="fr-FR" dirty="0"/>
              <a:t>Hospitalisation, sortir du risque vital de dénutrition (p.ex. SNG)</a:t>
            </a:r>
          </a:p>
        </p:txBody>
      </p:sp>
    </p:spTree>
    <p:extLst>
      <p:ext uri="{BB962C8B-B14F-4D97-AF65-F5344CB8AC3E}">
        <p14:creationId xmlns:p14="http://schemas.microsoft.com/office/powerpoint/2010/main" val="238278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B3832D8-E344-A541-B8D3-5AC091C2D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86" y="0"/>
            <a:ext cx="6108786" cy="418623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48EA9A5-CA56-614D-932E-CF5762D38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95080"/>
            <a:ext cx="6108787" cy="466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737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47AC41DE-070D-DC4B-94F0-E7D32E299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036912" cy="337221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2A1E61C-227C-5745-B536-8AF67C60D4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72"/>
          <a:stretch/>
        </p:blipFill>
        <p:spPr>
          <a:xfrm>
            <a:off x="3557588" y="3485788"/>
            <a:ext cx="8429625" cy="324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033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AC1317-E1CB-674A-AB9A-D12123057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6" y="365125"/>
            <a:ext cx="4114800" cy="2806700"/>
          </a:xfrm>
        </p:spPr>
        <p:txBody>
          <a:bodyPr/>
          <a:lstStyle/>
          <a:p>
            <a:r>
              <a:rPr lang="fr-FR" dirty="0"/>
              <a:t>Regard de l’endocrinologie?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E41BFC5-4AC8-7B4B-8EB3-14B583A80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414" y="993416"/>
            <a:ext cx="7114698" cy="536452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8DB067C-B1ED-3748-BCC7-AF930CD799D2}"/>
              </a:ext>
            </a:extLst>
          </p:cNvPr>
          <p:cNvSpPr/>
          <p:nvPr/>
        </p:nvSpPr>
        <p:spPr>
          <a:xfrm>
            <a:off x="4271963" y="3218473"/>
            <a:ext cx="1971675" cy="600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/>
              <a:t>⬇️ Leptine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5D8DAE-E260-7B4F-9E08-0EA024A1C056}"/>
              </a:ext>
            </a:extLst>
          </p:cNvPr>
          <p:cNvSpPr/>
          <p:nvPr/>
        </p:nvSpPr>
        <p:spPr>
          <a:xfrm>
            <a:off x="632089" y="3429000"/>
            <a:ext cx="37970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rôle important dans l'équilibre énergétique et la suppression de l'appétit</a:t>
            </a:r>
          </a:p>
        </p:txBody>
      </p:sp>
    </p:spTree>
    <p:extLst>
      <p:ext uri="{BB962C8B-B14F-4D97-AF65-F5344CB8AC3E}">
        <p14:creationId xmlns:p14="http://schemas.microsoft.com/office/powerpoint/2010/main" val="2907704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E5807230-F520-0C45-8C17-7F274215CA3A}"/>
              </a:ext>
            </a:extLst>
          </p:cNvPr>
          <p:cNvSpPr txBox="1">
            <a:spLocks/>
          </p:cNvSpPr>
          <p:nvPr/>
        </p:nvSpPr>
        <p:spPr>
          <a:xfrm>
            <a:off x="104775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Utilisation dans d’autres pathologies et tolérance</a:t>
            </a:r>
          </a:p>
        </p:txBody>
      </p:sp>
    </p:spTree>
    <p:extLst>
      <p:ext uri="{BB962C8B-B14F-4D97-AF65-F5344CB8AC3E}">
        <p14:creationId xmlns:p14="http://schemas.microsoft.com/office/powerpoint/2010/main" val="192917035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2848</TotalTime>
  <Words>716</Words>
  <Application>Microsoft Macintosh PowerPoint</Application>
  <PresentationFormat>Grand écran</PresentationFormat>
  <Paragraphs>83</Paragraphs>
  <Slides>22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Cambria</vt:lpstr>
      <vt:lpstr>Thème Office</vt:lpstr>
      <vt:lpstr>Présentation PowerPoint</vt:lpstr>
      <vt:lpstr>Epidémiologie de l’anorexie mentale (AM)</vt:lpstr>
      <vt:lpstr>Critères diagnostiques (DSM 5)</vt:lpstr>
      <vt:lpstr>Eléments cliniques</vt:lpstr>
      <vt:lpstr>Prise en charge médicale</vt:lpstr>
      <vt:lpstr>Présentation PowerPoint</vt:lpstr>
      <vt:lpstr>Présentation PowerPoint</vt:lpstr>
      <vt:lpstr>Regard de l’endocrinologie?</vt:lpstr>
      <vt:lpstr>Présentation PowerPoint</vt:lpstr>
      <vt:lpstr>Lipodystrophie généralisée acquise</vt:lpstr>
      <vt:lpstr>Obésité par déficit congénital en leptine</vt:lpstr>
      <vt:lpstr>Tolérance</vt:lpstr>
      <vt:lpstr>Intérêt de la leptine recombinante ? (metreleptin)</vt:lpstr>
      <vt:lpstr>Méthodologie</vt:lpstr>
      <vt:lpstr>Dosage de leptine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Microsoft Office User</dc:creator>
  <cp:lastModifiedBy>Microsoft Office User</cp:lastModifiedBy>
  <cp:revision>16</cp:revision>
  <dcterms:created xsi:type="dcterms:W3CDTF">2021-01-24T15:01:41Z</dcterms:created>
  <dcterms:modified xsi:type="dcterms:W3CDTF">2021-01-26T14:30:32Z</dcterms:modified>
</cp:coreProperties>
</file>

<file path=docProps/thumbnail.jpeg>
</file>